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82" r:id="rId23"/>
    <p:sldId id="283" r:id="rId24"/>
    <p:sldId id="278" r:id="rId25"/>
    <p:sldId id="284" r:id="rId26"/>
    <p:sldId id="285" r:id="rId27"/>
    <p:sldId id="286" r:id="rId28"/>
    <p:sldId id="280" r:id="rId29"/>
    <p:sldId id="279" r:id="rId30"/>
    <p:sldId id="287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D7805-4B22-814D-BE4A-92CADE3ADA40}" type="datetimeFigureOut">
              <a:rPr lang="en-US" smtClean="0"/>
              <a:t>17/12/17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AF94E-AAA2-4E45-91BE-CF3145318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1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follow certain logic.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F94E-AAA2-4E45-91BE-CF3145318F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3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5730-74E0-2046-B41D-B9450974A2C7}" type="datetimeFigureOut">
              <a:rPr lang="en-US" smtClean="0"/>
              <a:t>17/12/17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76BA-9ADA-EF40-A683-9DF3FF25C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5730-74E0-2046-B41D-B9450974A2C7}" type="datetimeFigureOut">
              <a:rPr lang="en-US" smtClean="0"/>
              <a:t>17/12/17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76BA-9ADA-EF40-A683-9DF3FF25C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2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5730-74E0-2046-B41D-B9450974A2C7}" type="datetimeFigureOut">
              <a:rPr lang="en-US" smtClean="0"/>
              <a:t>17/12/17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76BA-9ADA-EF40-A683-9DF3FF25C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5730-74E0-2046-B41D-B9450974A2C7}" type="datetimeFigureOut">
              <a:rPr lang="en-US" smtClean="0"/>
              <a:t>17/12/17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76BA-9ADA-EF40-A683-9DF3FF25C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2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5730-74E0-2046-B41D-B9450974A2C7}" type="datetimeFigureOut">
              <a:rPr lang="en-US" smtClean="0"/>
              <a:t>17/12/17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76BA-9ADA-EF40-A683-9DF3FF25C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0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5730-74E0-2046-B41D-B9450974A2C7}" type="datetimeFigureOut">
              <a:rPr lang="en-US" smtClean="0"/>
              <a:t>17/12/17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76BA-9ADA-EF40-A683-9DF3FF25C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1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5730-74E0-2046-B41D-B9450974A2C7}" type="datetimeFigureOut">
              <a:rPr lang="en-US" smtClean="0"/>
              <a:t>17/12/17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76BA-9ADA-EF40-A683-9DF3FF25C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6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5730-74E0-2046-B41D-B9450974A2C7}" type="datetimeFigureOut">
              <a:rPr lang="en-US" smtClean="0"/>
              <a:t>17/12/17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76BA-9ADA-EF40-A683-9DF3FF25C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8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5730-74E0-2046-B41D-B9450974A2C7}" type="datetimeFigureOut">
              <a:rPr lang="en-US" smtClean="0"/>
              <a:t>17/12/17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76BA-9ADA-EF40-A683-9DF3FF25C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9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5730-74E0-2046-B41D-B9450974A2C7}" type="datetimeFigureOut">
              <a:rPr lang="en-US" smtClean="0"/>
              <a:t>17/12/17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76BA-9ADA-EF40-A683-9DF3FF25C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9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5730-74E0-2046-B41D-B9450974A2C7}" type="datetimeFigureOut">
              <a:rPr lang="en-US" smtClean="0"/>
              <a:t>17/12/17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76BA-9ADA-EF40-A683-9DF3FF25C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1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15730-74E0-2046-B41D-B9450974A2C7}" type="datetimeFigureOut">
              <a:rPr lang="en-US" smtClean="0"/>
              <a:t>17/12/17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776BA-9ADA-EF40-A683-9DF3FF25C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Advanced Workshop on Blockchain: Technology, Applications, Challenges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December 17, 2017</a:t>
            </a:r>
            <a:br>
              <a:rPr lang="en-US" b="1" dirty="0" smtClean="0"/>
            </a:br>
            <a:r>
              <a:rPr lang="en-US" b="1" dirty="0" smtClean="0"/>
              <a:t>IIT Bombay, Mumbai, INDIA</a:t>
            </a:r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68911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Welcome to the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4374" y="5511334"/>
            <a:ext cx="2071915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SSID: IITB-Guest</a:t>
            </a:r>
            <a:br>
              <a:rPr lang="en-US" dirty="0" smtClean="0"/>
            </a:br>
            <a:r>
              <a:rPr lang="en-US" dirty="0" smtClean="0"/>
              <a:t>User: iciss17</a:t>
            </a:r>
            <a:r>
              <a:rPr lang="en-US" dirty="0"/>
              <a:t>.</a:t>
            </a:r>
            <a:r>
              <a:rPr lang="en-US" dirty="0" smtClean="0"/>
              <a:t>wifi</a:t>
            </a:r>
            <a:br>
              <a:rPr lang="en-US" dirty="0" smtClean="0"/>
            </a:br>
            <a:r>
              <a:rPr lang="en-US" dirty="0" smtClean="0"/>
              <a:t>Pass: kw@bXv0LS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767" y="4813904"/>
            <a:ext cx="1715351" cy="189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37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Money, Currency &amp; the History of 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Money = store of value</a:t>
            </a:r>
          </a:p>
          <a:p>
            <a:pPr lvl="1"/>
            <a:r>
              <a:rPr lang="en-US" dirty="0" smtClean="0"/>
              <a:t>Gold, silver</a:t>
            </a:r>
          </a:p>
          <a:p>
            <a:pPr lvl="1"/>
            <a:r>
              <a:rPr lang="en-US" dirty="0" smtClean="0"/>
              <a:t>Needs protection</a:t>
            </a:r>
          </a:p>
          <a:p>
            <a:pPr lvl="1"/>
            <a:r>
              <a:rPr lang="en-US" dirty="0"/>
              <a:t>those who had the strongboxes and those who had strong moral fiber emerged as the custodians of people’s money and other forms of wealth </a:t>
            </a:r>
            <a:endParaRPr lang="en-US" dirty="0" smtClean="0"/>
          </a:p>
          <a:p>
            <a:pPr lvl="2"/>
            <a:r>
              <a:rPr lang="en-US" dirty="0" smtClean="0"/>
              <a:t>Kings</a:t>
            </a:r>
          </a:p>
          <a:p>
            <a:pPr lvl="2"/>
            <a:r>
              <a:rPr lang="en-US" dirty="0" smtClean="0"/>
              <a:t>King’s treasury issues receipt for deposits made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8036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</a:t>
            </a:r>
            <a:r>
              <a:rPr lang="en-US" dirty="0" err="1" smtClean="0"/>
              <a:t>vs</a:t>
            </a:r>
            <a:r>
              <a:rPr lang="en-US" dirty="0" smtClean="0"/>
              <a:t> Currency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1596800"/>
            <a:ext cx="68707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46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Currency = facilitator of exchange of value</a:t>
            </a:r>
          </a:p>
          <a:p>
            <a:pPr lvl="1"/>
            <a:r>
              <a:rPr lang="en-US" dirty="0" smtClean="0"/>
              <a:t>Gold coins, silver coins,</a:t>
            </a:r>
          </a:p>
          <a:p>
            <a:pPr lvl="1"/>
            <a:r>
              <a:rPr lang="en-US" dirty="0" smtClean="0"/>
              <a:t>Debasement</a:t>
            </a:r>
          </a:p>
          <a:p>
            <a:pPr lvl="1"/>
            <a:r>
              <a:rPr lang="en-US" dirty="0" smtClean="0"/>
              <a:t>1609, Bank of Amsterdam (standardization)</a:t>
            </a:r>
          </a:p>
          <a:p>
            <a:pPr lvl="2"/>
            <a:r>
              <a:rPr lang="en-US" dirty="0" smtClean="0"/>
              <a:t>Diminished incentive to debase</a:t>
            </a:r>
          </a:p>
          <a:p>
            <a:pPr lvl="2"/>
            <a:r>
              <a:rPr lang="en-US" dirty="0" smtClean="0"/>
              <a:t>City of Amsterdam became guarantor </a:t>
            </a:r>
          </a:p>
          <a:p>
            <a:pPr lvl="2"/>
            <a:r>
              <a:rPr lang="en-US" dirty="0" smtClean="0"/>
              <a:t>Full convertibility (on 100% reserve basis) </a:t>
            </a:r>
          </a:p>
          <a:p>
            <a:pPr lvl="2"/>
            <a:r>
              <a:rPr lang="en-US" dirty="0" smtClean="0"/>
              <a:t>Dutch East India Company (fractional reserve banking)</a:t>
            </a:r>
          </a:p>
          <a:p>
            <a:pPr lvl="2"/>
            <a:r>
              <a:rPr lang="en-US" dirty="0"/>
              <a:t>This was one of the earliest steps toward modern </a:t>
            </a:r>
            <a:r>
              <a:rPr lang="en-US" i="1" dirty="0"/>
              <a:t>fiat</a:t>
            </a:r>
            <a:r>
              <a:rPr lang="en-US" dirty="0"/>
              <a:t> currency, generating notes that were only fractionally backed by metal deposits. </a:t>
            </a:r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24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Right</a:t>
            </a:r>
            <a:r>
              <a:rPr lang="en-US" dirty="0" smtClean="0"/>
              <a:t> to issue 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1694, Bank of England (private bank)</a:t>
            </a:r>
          </a:p>
          <a:p>
            <a:r>
              <a:rPr lang="en-US" dirty="0"/>
              <a:t>incorporated to allow William III to borrow 1.2M sterling </a:t>
            </a:r>
            <a:endParaRPr lang="en-US" dirty="0" smtClean="0"/>
          </a:p>
          <a:p>
            <a:r>
              <a:rPr lang="en-US" dirty="0"/>
              <a:t>In exchange for a share rights offering of 1.2M sterling (that was then lent to the government), </a:t>
            </a:r>
            <a:r>
              <a:rPr lang="en-US" b="1" dirty="0"/>
              <a:t>the bank gained the right to issue notes</a:t>
            </a:r>
            <a:r>
              <a:rPr lang="en-US" dirty="0"/>
              <a:t>, including against the government bonds it had received.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53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of </a:t>
            </a:r>
            <a:r>
              <a:rPr lang="en-US" i="1" dirty="0" smtClean="0"/>
              <a:t>Fiat</a:t>
            </a:r>
            <a:r>
              <a:rPr lang="en-US" dirty="0" smtClean="0"/>
              <a:t> 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1879, the </a:t>
            </a:r>
            <a:r>
              <a:rPr lang="en-US" dirty="0"/>
              <a:t>US adopted the gold </a:t>
            </a:r>
            <a:r>
              <a:rPr lang="en-US" dirty="0" smtClean="0"/>
              <a:t>standard.</a:t>
            </a:r>
          </a:p>
          <a:p>
            <a:r>
              <a:rPr lang="en-US" dirty="0"/>
              <a:t>Having a currency backed by an actual </a:t>
            </a:r>
            <a:r>
              <a:rPr lang="en-US" dirty="0" smtClean="0"/>
              <a:t>pre</a:t>
            </a:r>
            <a:r>
              <a:rPr lang="en-US" dirty="0"/>
              <a:t>cious metal helped lend </a:t>
            </a:r>
            <a:r>
              <a:rPr lang="en-US" dirty="0" smtClean="0"/>
              <a:t>credibility (</a:t>
            </a:r>
            <a:r>
              <a:rPr lang="en-US" b="1" dirty="0" smtClean="0"/>
              <a:t>trust</a:t>
            </a:r>
            <a:r>
              <a:rPr lang="en-US" dirty="0" smtClean="0"/>
              <a:t>) </a:t>
            </a:r>
            <a:r>
              <a:rPr lang="en-US" dirty="0"/>
              <a:t>to the governments that issue it. </a:t>
            </a:r>
            <a:endParaRPr lang="en-US" dirty="0" smtClean="0"/>
          </a:p>
          <a:p>
            <a:r>
              <a:rPr lang="en-US" dirty="0" smtClean="0"/>
              <a:t>1933, US Congress nullified </a:t>
            </a:r>
            <a:r>
              <a:rPr lang="en-US" dirty="0"/>
              <a:t>the right of citizens to demand payment in gold for their currencies. </a:t>
            </a:r>
            <a:endParaRPr lang="en-US" dirty="0" smtClean="0"/>
          </a:p>
          <a:p>
            <a:r>
              <a:rPr lang="en-US" dirty="0" smtClean="0"/>
              <a:t>1971, USD became a 100% fiat currency.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5041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Fiat &amp; The Supply of 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With the absence of a gold-backed dollar, US citizens inherited a fiat currency system backed by nothing but the trust in the government. </a:t>
            </a:r>
            <a:endParaRPr lang="en-US" i="1" dirty="0" smtClean="0"/>
          </a:p>
          <a:p>
            <a:r>
              <a:rPr lang="en-US" dirty="0" smtClean="0"/>
              <a:t>100% fiat currency = </a:t>
            </a:r>
            <a:r>
              <a:rPr lang="en-US" dirty="0"/>
              <a:t>no redeemability into any </a:t>
            </a:r>
            <a:r>
              <a:rPr lang="en-US" dirty="0" smtClean="0"/>
              <a:t>commodity </a:t>
            </a:r>
            <a:r>
              <a:rPr lang="en-US" dirty="0"/>
              <a:t>assets </a:t>
            </a:r>
            <a:endParaRPr lang="en-US" dirty="0" smtClean="0"/>
          </a:p>
          <a:p>
            <a:r>
              <a:rPr lang="en-US" dirty="0" smtClean="0"/>
              <a:t>USD is a global currency</a:t>
            </a:r>
          </a:p>
          <a:p>
            <a:r>
              <a:rPr lang="en-US" dirty="0"/>
              <a:t>U.S. law allows foreign central banks and several international organizations to maintain dollar-denominated deposit accounts at the Federal Reserve.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68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in Internet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 changed the paradigm of commerce</a:t>
            </a:r>
          </a:p>
          <a:p>
            <a:r>
              <a:rPr lang="en-US" dirty="0" smtClean="0"/>
              <a:t>Our ability to digitize information and transfer it across the globe, brought e-commerce</a:t>
            </a:r>
          </a:p>
          <a:p>
            <a:r>
              <a:rPr lang="en-US" dirty="0" smtClean="0"/>
              <a:t>DNS </a:t>
            </a:r>
            <a:r>
              <a:rPr lang="mr-IN" dirty="0" smtClean="0"/>
              <a:t>–</a:t>
            </a:r>
            <a:r>
              <a:rPr lang="en-US" dirty="0" smtClean="0"/>
              <a:t> backbone of the Internet (trust)</a:t>
            </a:r>
          </a:p>
          <a:p>
            <a:r>
              <a:rPr lang="en-US" dirty="0" smtClean="0"/>
              <a:t>Protection of digital information was paramount</a:t>
            </a:r>
          </a:p>
          <a:p>
            <a:r>
              <a:rPr lang="en-US" dirty="0" smtClean="0"/>
              <a:t>Encryption technologies</a:t>
            </a:r>
          </a:p>
          <a:p>
            <a:pPr lvl="1"/>
            <a:r>
              <a:rPr lang="en-US" dirty="0" smtClean="0"/>
              <a:t>Symmetric &amp; Asymmetric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50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in Internet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X.500 (telephone directory)</a:t>
            </a:r>
          </a:p>
          <a:p>
            <a:r>
              <a:rPr lang="en-US" dirty="0" smtClean="0"/>
              <a:t>X.509 (public-key directory, aka PKI)</a:t>
            </a:r>
          </a:p>
          <a:p>
            <a:r>
              <a:rPr lang="en-US" dirty="0" smtClean="0"/>
              <a:t>PKI as TTP (</a:t>
            </a:r>
            <a:r>
              <a:rPr lang="en-US" dirty="0" err="1" smtClean="0"/>
              <a:t>DigiNotar</a:t>
            </a:r>
            <a:r>
              <a:rPr lang="en-US" dirty="0" smtClean="0"/>
              <a:t> fiasco)</a:t>
            </a:r>
          </a:p>
          <a:p>
            <a:r>
              <a:rPr lang="en-US" dirty="0" smtClean="0"/>
              <a:t>PKIs are the fulcrum of e-commerce</a:t>
            </a:r>
          </a:p>
          <a:p>
            <a:r>
              <a:rPr lang="en-US" dirty="0" smtClean="0"/>
              <a:t>Digital signatures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81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in Internet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ledgers with double-entry accounting evolved into digital ledgers with triple-entry accounting</a:t>
            </a:r>
          </a:p>
          <a:p>
            <a:r>
              <a:rPr lang="en-US" dirty="0" smtClean="0"/>
              <a:t>Physical ledgers = digital ledgers</a:t>
            </a:r>
          </a:p>
          <a:p>
            <a:r>
              <a:rPr lang="en-US" dirty="0" smtClean="0"/>
              <a:t>Double-entry accounting </a:t>
            </a:r>
          </a:p>
          <a:p>
            <a:r>
              <a:rPr lang="en-US" dirty="0" smtClean="0"/>
              <a:t>Triple-entry accounting</a:t>
            </a:r>
          </a:p>
          <a:p>
            <a:r>
              <a:rPr lang="en-US" dirty="0" smtClean="0"/>
              <a:t>Trusted third party as facilitator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49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Cypherpunks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movement (of cryptographers, liberals)</a:t>
            </a:r>
          </a:p>
          <a:p>
            <a:r>
              <a:rPr lang="en-US" dirty="0" smtClean="0"/>
              <a:t>PGP, web-of-trust, bottom-up approach (Phil Zimmermann)</a:t>
            </a:r>
          </a:p>
          <a:p>
            <a:r>
              <a:rPr lang="en-US" dirty="0" smtClean="0"/>
              <a:t>Digital currency &amp; double spending</a:t>
            </a:r>
          </a:p>
          <a:p>
            <a:r>
              <a:rPr lang="en-US" dirty="0" err="1" smtClean="0"/>
              <a:t>eCash</a:t>
            </a:r>
            <a:r>
              <a:rPr lang="en-US" dirty="0" smtClean="0"/>
              <a:t> (David </a:t>
            </a:r>
            <a:r>
              <a:rPr lang="en-US" dirty="0" err="1" smtClean="0"/>
              <a:t>Chaum</a:t>
            </a:r>
            <a:r>
              <a:rPr lang="en-US" dirty="0" smtClean="0"/>
              <a:t>, blind signatures)</a:t>
            </a:r>
          </a:p>
          <a:p>
            <a:r>
              <a:rPr lang="en-US" dirty="0" smtClean="0"/>
              <a:t>TTP to check double-spending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14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all for coming!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396" y="1757251"/>
            <a:ext cx="2670647" cy="896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096" y="3213522"/>
            <a:ext cx="2614947" cy="1220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859" y="4819299"/>
            <a:ext cx="2157518" cy="187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22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Cypherpunks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HashCash</a:t>
            </a:r>
            <a:r>
              <a:rPr lang="en-US" dirty="0" smtClean="0"/>
              <a:t> (</a:t>
            </a:r>
            <a:r>
              <a:rPr lang="en-US" dirty="0" err="1" smtClean="0"/>
              <a:t>PoW</a:t>
            </a:r>
            <a:r>
              <a:rPr lang="en-US" dirty="0" smtClean="0"/>
              <a:t>) </a:t>
            </a:r>
            <a:r>
              <a:rPr lang="mr-IN" dirty="0" smtClean="0"/>
              <a:t>–</a:t>
            </a:r>
            <a:r>
              <a:rPr lang="en-US" dirty="0" smtClean="0"/>
              <a:t> one way hash function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0173"/>
            <a:ext cx="9144000" cy="2287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862" y="2192656"/>
            <a:ext cx="5412512" cy="22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60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Cypherpunks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RPoW</a:t>
            </a:r>
            <a:r>
              <a:rPr lang="en-US" dirty="0" smtClean="0"/>
              <a:t> (Reusable </a:t>
            </a:r>
            <a:r>
              <a:rPr lang="en-US" dirty="0" err="1" smtClean="0"/>
              <a:t>PoW</a:t>
            </a:r>
            <a:r>
              <a:rPr lang="en-US" dirty="0" smtClean="0"/>
              <a:t>)</a:t>
            </a:r>
          </a:p>
          <a:p>
            <a:r>
              <a:rPr lang="en-US" dirty="0" smtClean="0"/>
              <a:t>Bit-gold (nested </a:t>
            </a:r>
            <a:r>
              <a:rPr lang="en-US" dirty="0" err="1" smtClean="0"/>
              <a:t>PoW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Publicly set difficulty level</a:t>
            </a:r>
          </a:p>
          <a:p>
            <a:pPr lvl="1"/>
            <a:r>
              <a:rPr lang="en-US" dirty="0" smtClean="0"/>
              <a:t>Time stamping servers, Sybil attack</a:t>
            </a:r>
          </a:p>
          <a:p>
            <a:pPr lvl="1"/>
            <a:r>
              <a:rPr lang="en-US" dirty="0" smtClean="0"/>
              <a:t>Self-adjustment of difficulty level</a:t>
            </a:r>
          </a:p>
          <a:p>
            <a:pPr lvl="1"/>
            <a:r>
              <a:rPr lang="en-US" dirty="0" smtClean="0"/>
              <a:t>No limit on how much to be mined</a:t>
            </a:r>
          </a:p>
          <a:p>
            <a:r>
              <a:rPr lang="en-US" dirty="0" smtClean="0"/>
              <a:t>2008, Satoshi </a:t>
            </a:r>
            <a:r>
              <a:rPr lang="en-US" dirty="0" err="1" smtClean="0"/>
              <a:t>Nakamoto</a:t>
            </a:r>
            <a:r>
              <a:rPr lang="en-US" dirty="0" smtClean="0"/>
              <a:t>, </a:t>
            </a:r>
            <a:r>
              <a:rPr lang="en-US" dirty="0" err="1" smtClean="0"/>
              <a:t>Bitcoin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820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Bitcoin</a:t>
            </a:r>
            <a:r>
              <a:rPr lang="en-US" dirty="0" smtClean="0"/>
              <a:t>: A Peer-to-Peer Electronic Cash System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29" y="2301754"/>
            <a:ext cx="8557941" cy="285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84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Satoshi did 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Satoshi managed to engineer the concepts of economics like scarcity, supply, demand, unit of work, incentive into computer science. At the core of all these concepts is unit-of-work: the universally </a:t>
            </a:r>
            <a:r>
              <a:rPr lang="en-US" dirty="0" smtClean="0"/>
              <a:t>acceptable </a:t>
            </a:r>
            <a:r>
              <a:rPr lang="en-US" dirty="0"/>
              <a:t>and verifiable method to quantify a unit of work using </a:t>
            </a:r>
            <a:r>
              <a:rPr lang="en-US" dirty="0" smtClean="0"/>
              <a:t>computers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33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Bitcoin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ingenious way of using </a:t>
            </a:r>
            <a:r>
              <a:rPr lang="en-US" dirty="0" err="1" smtClean="0"/>
              <a:t>PoW</a:t>
            </a:r>
            <a:r>
              <a:rPr lang="en-US" dirty="0" smtClean="0"/>
              <a:t>, in P2P setup, to design an algorithm that:</a:t>
            </a:r>
          </a:p>
          <a:p>
            <a:pPr lvl="1"/>
            <a:r>
              <a:rPr lang="en-US" dirty="0" smtClean="0"/>
              <a:t>Periodically adjusts the difficulty of work</a:t>
            </a:r>
          </a:p>
          <a:p>
            <a:pPr lvl="1"/>
            <a:r>
              <a:rPr lang="en-US" dirty="0" smtClean="0"/>
              <a:t>Has a fixed supply of currency (incentive to work)</a:t>
            </a:r>
          </a:p>
          <a:p>
            <a:pPr lvl="1"/>
            <a:r>
              <a:rPr lang="en-US" dirty="0" smtClean="0"/>
              <a:t>Supports % of Computing power </a:t>
            </a:r>
            <a:r>
              <a:rPr lang="en-US" dirty="0" err="1" smtClean="0"/>
              <a:t>vs</a:t>
            </a:r>
            <a:r>
              <a:rPr lang="en-US" dirty="0" smtClean="0"/>
              <a:t> % of identities (Sybil)</a:t>
            </a:r>
          </a:p>
          <a:p>
            <a:r>
              <a:rPr lang="en-US" dirty="0" smtClean="0"/>
              <a:t>The algorithm is central part of the protocol called blockchain</a:t>
            </a:r>
          </a:p>
          <a:p>
            <a:r>
              <a:rPr lang="en-US" dirty="0" err="1" smtClean="0"/>
              <a:t>Bitcoin</a:t>
            </a:r>
            <a:r>
              <a:rPr lang="en-US" dirty="0" smtClean="0"/>
              <a:t> = </a:t>
            </a:r>
            <a:r>
              <a:rPr lang="en-US" dirty="0" err="1" smtClean="0"/>
              <a:t>bitcoin</a:t>
            </a:r>
            <a:r>
              <a:rPr lang="en-US" dirty="0" smtClean="0"/>
              <a:t> + blockchain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13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Blockchain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19" y="1879600"/>
            <a:ext cx="8133834" cy="385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48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</a:t>
            </a:r>
            <a:r>
              <a:rPr lang="en-US" dirty="0" err="1" smtClean="0"/>
              <a:t>PoW</a:t>
            </a:r>
            <a:r>
              <a:rPr lang="en-US" dirty="0" smtClean="0"/>
              <a:t> is used to sustain blockchain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97" y="1887370"/>
            <a:ext cx="7521772" cy="2764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5404363"/>
            <a:ext cx="69977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90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Difficulty in Revoking a Transaction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195" y="1148838"/>
            <a:ext cx="4964488" cy="570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67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406400"/>
            <a:ext cx="695960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80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0"/>
            <a:ext cx="6240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0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Session 1: Consensus Protocols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Session 2: Smart Contracts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Session 3: Security &amp; Privacy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Session 4: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07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State Machine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1840"/>
            <a:ext cx="9144000" cy="436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98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Blockchain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2362200"/>
            <a:ext cx="56515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2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Consensus!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general agreement among the participants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94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follow protocols to honor the agreements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216" y="2442330"/>
            <a:ext cx="2758313" cy="38577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80744" y="2836974"/>
            <a:ext cx="253146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Chaos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Trust but verify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Agreement = contract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Enforcer (Police)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Contract theory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Complete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Incomplete</a:t>
            </a:r>
          </a:p>
        </p:txBody>
      </p:sp>
    </p:spTree>
    <p:extLst>
      <p:ext uri="{BB962C8B-B14F-4D97-AF65-F5344CB8AC3E}">
        <p14:creationId xmlns:p14="http://schemas.microsoft.com/office/powerpoint/2010/main" val="166368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773" y="166187"/>
            <a:ext cx="2287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Contract Specification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 rot="3580456">
            <a:off x="-285622" y="4033954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Sequence of pre-defined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312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Incomplete Contracts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contracts cannot specify what is to be done in every possible contingency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1516" y="6189625"/>
            <a:ext cx="216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hold-up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2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Executing Incomplete Contracts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good faith</a:t>
            </a:r>
            <a:r>
              <a:rPr lang="mr-IN" dirty="0" smtClean="0"/>
              <a:t>…</a:t>
            </a:r>
            <a:endParaRPr lang="en-US" dirty="0"/>
          </a:p>
          <a:p>
            <a:r>
              <a:rPr lang="en-US" dirty="0" smtClean="0"/>
              <a:t>With reasonable guarantee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Under these circumstances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Provided these conditions are met</a:t>
            </a:r>
            <a:r>
              <a:rPr lang="mr-IN" dirty="0" smtClean="0"/>
              <a:t>…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But who is going to verify?</a:t>
            </a:r>
          </a:p>
          <a:p>
            <a:pPr lvl="1"/>
            <a:r>
              <a:rPr lang="en-US" dirty="0" smtClean="0"/>
              <a:t>We rely on a facilitator (government, bank, et al)</a:t>
            </a:r>
          </a:p>
          <a:p>
            <a:pPr lvl="1"/>
            <a:r>
              <a:rPr lang="en-US" b="1" dirty="0" smtClean="0"/>
              <a:t>We trust! </a:t>
            </a:r>
            <a:r>
              <a:rPr lang="en-US" dirty="0" smtClean="0"/>
              <a:t>(voluntarily or forcibly)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63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Trust is the cornerstone of our relationships</a:t>
            </a:r>
          </a:p>
          <a:p>
            <a:pPr lvl="1"/>
            <a:r>
              <a:rPr lang="en-US" dirty="0" smtClean="0"/>
              <a:t>Whether in businesses, or</a:t>
            </a:r>
          </a:p>
          <a:p>
            <a:pPr lvl="1"/>
            <a:r>
              <a:rPr lang="en-US" dirty="0" smtClean="0"/>
              <a:t>In society, or</a:t>
            </a:r>
          </a:p>
          <a:p>
            <a:pPr lvl="1"/>
            <a:r>
              <a:rPr lang="en-US" dirty="0" smtClean="0"/>
              <a:t>With the institutions that govern us</a:t>
            </a:r>
          </a:p>
          <a:p>
            <a:pPr lvl="2"/>
            <a:r>
              <a:rPr lang="en-US" dirty="0" smtClean="0"/>
              <a:t>Governments</a:t>
            </a:r>
          </a:p>
          <a:p>
            <a:pPr lvl="2"/>
            <a:r>
              <a:rPr lang="en-US" dirty="0" smtClean="0"/>
              <a:t>Banks</a:t>
            </a:r>
          </a:p>
          <a:p>
            <a:pPr lvl="2"/>
            <a:endParaRPr lang="en-US" dirty="0"/>
          </a:p>
          <a:p>
            <a:r>
              <a:rPr lang="en-US" b="1" dirty="0" smtClean="0"/>
              <a:t>Lack of trust has catastrophic repercussions</a:t>
            </a:r>
          </a:p>
          <a:p>
            <a:pPr lvl="1"/>
            <a:r>
              <a:rPr lang="en-US" dirty="0" smtClean="0"/>
              <a:t>2008 financial crisis, Zimbabwe</a:t>
            </a:r>
          </a:p>
          <a:p>
            <a:pPr lvl="1"/>
            <a:r>
              <a:rPr lang="en-US" dirty="0" smtClean="0"/>
              <a:t>The hold-up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789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894</Words>
  <Application>Microsoft Macintosh PowerPoint</Application>
  <PresentationFormat>On-screen Show (4:3)</PresentationFormat>
  <Paragraphs>136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2nd Advanced Workshop on Blockchain: Technology, Applications, Challenges </vt:lpstr>
      <vt:lpstr>Thank you all for coming!</vt:lpstr>
      <vt:lpstr>Outline</vt:lpstr>
      <vt:lpstr>Consensus!</vt:lpstr>
      <vt:lpstr>We follow protocols to honor the agreements</vt:lpstr>
      <vt:lpstr>PowerPoint Presentation</vt:lpstr>
      <vt:lpstr>Incomplete Contracts</vt:lpstr>
      <vt:lpstr>Executing Incomplete Contracts</vt:lpstr>
      <vt:lpstr>Trust</vt:lpstr>
      <vt:lpstr>Money, Currency &amp; the History of Trust</vt:lpstr>
      <vt:lpstr>Money vs Currency</vt:lpstr>
      <vt:lpstr>Currency</vt:lpstr>
      <vt:lpstr>The Right to issue Currency</vt:lpstr>
      <vt:lpstr>Birth of Fiat Currency</vt:lpstr>
      <vt:lpstr>Fiat &amp; The Supply of Currency</vt:lpstr>
      <vt:lpstr>Trust in Internet Era</vt:lpstr>
      <vt:lpstr>Trust in Internet Era</vt:lpstr>
      <vt:lpstr>Trust in Internet Era</vt:lpstr>
      <vt:lpstr>Cypherpunks</vt:lpstr>
      <vt:lpstr>Cypherpunks</vt:lpstr>
      <vt:lpstr>Cypherpunks</vt:lpstr>
      <vt:lpstr>Bitcoin: A Peer-to-Peer Electronic Cash System</vt:lpstr>
      <vt:lpstr>What Satoshi did is:</vt:lpstr>
      <vt:lpstr>Bitcoin</vt:lpstr>
      <vt:lpstr>Blockchain</vt:lpstr>
      <vt:lpstr>How PoW is used to sustain blockchain</vt:lpstr>
      <vt:lpstr>Difficulty in Revoking a Transaction</vt:lpstr>
      <vt:lpstr>PowerPoint Presentation</vt:lpstr>
      <vt:lpstr>PowerPoint Presentation</vt:lpstr>
      <vt:lpstr>Global State Machine</vt:lpstr>
      <vt:lpstr>Blockchain</vt:lpstr>
    </vt:vector>
  </TitlesOfParts>
  <Company>grammar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Advanced Workshop on Blockchain: Technology, Applications, Challenges </dc:title>
  <dc:creator>panini</dc:creator>
  <cp:lastModifiedBy>panini</cp:lastModifiedBy>
  <cp:revision>35</cp:revision>
  <dcterms:created xsi:type="dcterms:W3CDTF">2017-12-16T18:30:48Z</dcterms:created>
  <dcterms:modified xsi:type="dcterms:W3CDTF">2017-12-17T01:37:18Z</dcterms:modified>
</cp:coreProperties>
</file>