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8" r:id="rId4"/>
    <p:sldId id="259" r:id="rId5"/>
    <p:sldId id="262" r:id="rId6"/>
    <p:sldId id="261"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7" d="100"/>
          <a:sy n="57" d="100"/>
        </p:scale>
        <p:origin x="-208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BFD675-85CF-9946-9E05-1ECE06C9640D}" type="datetimeFigureOut">
              <a:rPr lang="en-US" smtClean="0"/>
              <a:t>18/12/17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20005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BFD675-85CF-9946-9E05-1ECE06C9640D}" type="datetimeFigureOut">
              <a:rPr lang="en-US" smtClean="0"/>
              <a:t>18/12/17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232938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BFD675-85CF-9946-9E05-1ECE06C9640D}" type="datetimeFigureOut">
              <a:rPr lang="en-US" smtClean="0"/>
              <a:t>18/12/17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60502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BFD675-85CF-9946-9E05-1ECE06C9640D}" type="datetimeFigureOut">
              <a:rPr lang="en-US" smtClean="0"/>
              <a:t>18/12/17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1821681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BFD675-85CF-9946-9E05-1ECE06C9640D}" type="datetimeFigureOut">
              <a:rPr lang="en-US" smtClean="0"/>
              <a:t>18/12/17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2471853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BFD675-85CF-9946-9E05-1ECE06C9640D}" type="datetimeFigureOut">
              <a:rPr lang="en-US" smtClean="0"/>
              <a:t>18/12/17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1688430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BFD675-85CF-9946-9E05-1ECE06C9640D}" type="datetimeFigureOut">
              <a:rPr lang="en-US" smtClean="0"/>
              <a:t>18/12/17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153999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FD675-85CF-9946-9E05-1ECE06C9640D}" type="datetimeFigureOut">
              <a:rPr lang="en-US" smtClean="0"/>
              <a:t>18/12/17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98784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FD675-85CF-9946-9E05-1ECE06C9640D}" type="datetimeFigureOut">
              <a:rPr lang="en-US" smtClean="0"/>
              <a:t>18/12/17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3853414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BFD675-85CF-9946-9E05-1ECE06C9640D}" type="datetimeFigureOut">
              <a:rPr lang="en-US" smtClean="0"/>
              <a:t>18/12/17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367754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BFD675-85CF-9946-9E05-1ECE06C9640D}" type="datetimeFigureOut">
              <a:rPr lang="en-US" smtClean="0"/>
              <a:t>18/12/17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B4036-74CA-144B-9C88-231421CC55A5}" type="slidenum">
              <a:rPr lang="en-US" smtClean="0"/>
              <a:t>‹#›</a:t>
            </a:fld>
            <a:endParaRPr lang="en-US"/>
          </a:p>
        </p:txBody>
      </p:sp>
    </p:spTree>
    <p:extLst>
      <p:ext uri="{BB962C8B-B14F-4D97-AF65-F5344CB8AC3E}">
        <p14:creationId xmlns:p14="http://schemas.microsoft.com/office/powerpoint/2010/main" val="34254899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FD675-85CF-9946-9E05-1ECE06C9640D}" type="datetimeFigureOut">
              <a:rPr lang="en-US" smtClean="0"/>
              <a:t>18/12/17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B4036-74CA-144B-9C88-231421CC55A5}" type="slidenum">
              <a:rPr lang="en-US" smtClean="0"/>
              <a:t>‹#›</a:t>
            </a:fld>
            <a:endParaRPr lang="en-US"/>
          </a:p>
        </p:txBody>
      </p:sp>
    </p:spTree>
    <p:extLst>
      <p:ext uri="{BB962C8B-B14F-4D97-AF65-F5344CB8AC3E}">
        <p14:creationId xmlns:p14="http://schemas.microsoft.com/office/powerpoint/2010/main" val="2010053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Security &amp; Privacy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4948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Blockchain technologies are now primarily industry-driven, lending the field a slightly different angle than other areas of research: </a:t>
            </a:r>
            <a:r>
              <a:rPr lang="en-US" dirty="0" smtClean="0"/>
              <a:t>With </a:t>
            </a:r>
            <a:r>
              <a:rPr lang="en-US" dirty="0" err="1" smtClean="0"/>
              <a:t>Bitcoin</a:t>
            </a:r>
            <a:r>
              <a:rPr lang="en-US" dirty="0" smtClean="0"/>
              <a:t> and variants being developed by practitioners rather than cryptographers, the trust tends to be put not in formal proofs and properties but in practical resistance to attacks based on common knowledge and experience by practitioners.</a:t>
            </a:r>
            <a:endParaRPr lang="en-US" dirty="0"/>
          </a:p>
        </p:txBody>
      </p:sp>
    </p:spTree>
    <p:extLst>
      <p:ext uri="{BB962C8B-B14F-4D97-AF65-F5344CB8AC3E}">
        <p14:creationId xmlns:p14="http://schemas.microsoft.com/office/powerpoint/2010/main" val="2863997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Properties</a:t>
            </a:r>
            <a:endParaRPr lang="en-US" dirty="0"/>
          </a:p>
        </p:txBody>
      </p:sp>
      <p:sp>
        <p:nvSpPr>
          <p:cNvPr id="3" name="Text Placeholder 2"/>
          <p:cNvSpPr>
            <a:spLocks noGrp="1"/>
          </p:cNvSpPr>
          <p:nvPr>
            <p:ph type="body" idx="1"/>
          </p:nvPr>
        </p:nvSpPr>
        <p:spPr/>
        <p:txBody>
          <a:bodyPr/>
          <a:lstStyle/>
          <a:p>
            <a:r>
              <a:rPr lang="en-US" dirty="0" smtClean="0"/>
              <a:t>Primary</a:t>
            </a:r>
            <a:endParaRPr lang="en-US" dirty="0"/>
          </a:p>
        </p:txBody>
      </p:sp>
      <p:sp>
        <p:nvSpPr>
          <p:cNvPr id="4" name="Content Placeholder 3"/>
          <p:cNvSpPr>
            <a:spLocks noGrp="1"/>
          </p:cNvSpPr>
          <p:nvPr>
            <p:ph sz="half" idx="2"/>
          </p:nvPr>
        </p:nvSpPr>
        <p:spPr/>
        <p:txBody>
          <a:bodyPr/>
          <a:lstStyle/>
          <a:p>
            <a:r>
              <a:rPr lang="en-US" dirty="0" smtClean="0"/>
              <a:t>Confidentiality</a:t>
            </a:r>
          </a:p>
          <a:p>
            <a:r>
              <a:rPr lang="en-US" dirty="0" smtClean="0"/>
              <a:t>Authentication</a:t>
            </a:r>
          </a:p>
          <a:p>
            <a:r>
              <a:rPr lang="en-US" dirty="0" smtClean="0"/>
              <a:t>Freshness</a:t>
            </a:r>
          </a:p>
          <a:p>
            <a:r>
              <a:rPr lang="en-US" dirty="0" smtClean="0"/>
              <a:t>Availability</a:t>
            </a:r>
          </a:p>
          <a:p>
            <a:r>
              <a:rPr lang="en-US" dirty="0" smtClean="0"/>
              <a:t>Non-repudiation</a:t>
            </a:r>
          </a:p>
          <a:p>
            <a:r>
              <a:rPr lang="en-US" dirty="0" smtClean="0"/>
              <a:t>Integrity</a:t>
            </a:r>
          </a:p>
        </p:txBody>
      </p:sp>
      <p:sp>
        <p:nvSpPr>
          <p:cNvPr id="5" name="Text Placeholder 4"/>
          <p:cNvSpPr>
            <a:spLocks noGrp="1"/>
          </p:cNvSpPr>
          <p:nvPr>
            <p:ph type="body" sz="quarter" idx="3"/>
          </p:nvPr>
        </p:nvSpPr>
        <p:spPr/>
        <p:txBody>
          <a:bodyPr/>
          <a:lstStyle/>
          <a:p>
            <a:r>
              <a:rPr lang="en-US" dirty="0" smtClean="0"/>
              <a:t>Secondary</a:t>
            </a:r>
            <a:endParaRPr lang="en-US" dirty="0"/>
          </a:p>
        </p:txBody>
      </p:sp>
      <p:sp>
        <p:nvSpPr>
          <p:cNvPr id="6" name="Content Placeholder 5"/>
          <p:cNvSpPr>
            <a:spLocks noGrp="1"/>
          </p:cNvSpPr>
          <p:nvPr>
            <p:ph sz="quarter" idx="4"/>
          </p:nvPr>
        </p:nvSpPr>
        <p:spPr/>
        <p:txBody>
          <a:bodyPr/>
          <a:lstStyle/>
          <a:p>
            <a:r>
              <a:rPr lang="en-US" dirty="0" smtClean="0"/>
              <a:t>Scalability</a:t>
            </a:r>
          </a:p>
          <a:p>
            <a:r>
              <a:rPr lang="en-US" dirty="0" smtClean="0"/>
              <a:t>Cost</a:t>
            </a:r>
          </a:p>
          <a:p>
            <a:r>
              <a:rPr lang="en-US" dirty="0" smtClean="0"/>
              <a:t>Usability</a:t>
            </a:r>
          </a:p>
          <a:p>
            <a:r>
              <a:rPr lang="en-US" dirty="0" smtClean="0"/>
              <a:t>Privacy</a:t>
            </a:r>
          </a:p>
          <a:p>
            <a:r>
              <a:rPr lang="en-US" dirty="0" smtClean="0"/>
              <a:t>Trust anchor/hierarchy</a:t>
            </a:r>
          </a:p>
          <a:p>
            <a:r>
              <a:rPr lang="en-US" dirty="0" smtClean="0"/>
              <a:t>State availability: on/off-line</a:t>
            </a:r>
            <a:endParaRPr lang="en-US" dirty="0"/>
          </a:p>
        </p:txBody>
      </p:sp>
    </p:spTree>
    <p:extLst>
      <p:ext uri="{BB962C8B-B14F-4D97-AF65-F5344CB8AC3E}">
        <p14:creationId xmlns:p14="http://schemas.microsoft.com/office/powerpoint/2010/main" val="3972149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Properties</a:t>
            </a:r>
            <a:endParaRPr lang="en-US" dirty="0"/>
          </a:p>
        </p:txBody>
      </p:sp>
      <p:sp>
        <p:nvSpPr>
          <p:cNvPr id="3" name="Text Placeholder 2"/>
          <p:cNvSpPr>
            <a:spLocks noGrp="1"/>
          </p:cNvSpPr>
          <p:nvPr>
            <p:ph type="body" idx="1"/>
          </p:nvPr>
        </p:nvSpPr>
        <p:spPr/>
        <p:txBody>
          <a:bodyPr/>
          <a:lstStyle/>
          <a:p>
            <a:r>
              <a:rPr lang="en-US" dirty="0" smtClean="0"/>
              <a:t>Primary</a:t>
            </a:r>
            <a:endParaRPr lang="en-US" dirty="0"/>
          </a:p>
        </p:txBody>
      </p:sp>
      <p:sp>
        <p:nvSpPr>
          <p:cNvPr id="4" name="Content Placeholder 3"/>
          <p:cNvSpPr>
            <a:spLocks noGrp="1"/>
          </p:cNvSpPr>
          <p:nvPr>
            <p:ph sz="half" idx="2"/>
          </p:nvPr>
        </p:nvSpPr>
        <p:spPr/>
        <p:txBody>
          <a:bodyPr/>
          <a:lstStyle/>
          <a:p>
            <a:r>
              <a:rPr lang="en-US" strike="sngStrike" dirty="0" smtClean="0"/>
              <a:t>Confidentiality</a:t>
            </a:r>
          </a:p>
          <a:p>
            <a:r>
              <a:rPr lang="en-US" dirty="0" smtClean="0"/>
              <a:t>Authentication</a:t>
            </a:r>
          </a:p>
          <a:p>
            <a:r>
              <a:rPr lang="en-US" dirty="0" smtClean="0"/>
              <a:t>Freshness</a:t>
            </a:r>
          </a:p>
          <a:p>
            <a:r>
              <a:rPr lang="en-US" dirty="0" smtClean="0"/>
              <a:t>Availability</a:t>
            </a:r>
          </a:p>
          <a:p>
            <a:r>
              <a:rPr lang="en-US" dirty="0" smtClean="0"/>
              <a:t>Non-repudiation</a:t>
            </a:r>
          </a:p>
          <a:p>
            <a:r>
              <a:rPr lang="en-US" dirty="0" smtClean="0"/>
              <a:t>Integrity</a:t>
            </a:r>
          </a:p>
        </p:txBody>
      </p:sp>
      <p:sp>
        <p:nvSpPr>
          <p:cNvPr id="5" name="Text Placeholder 4"/>
          <p:cNvSpPr>
            <a:spLocks noGrp="1"/>
          </p:cNvSpPr>
          <p:nvPr>
            <p:ph type="body" sz="quarter" idx="3"/>
          </p:nvPr>
        </p:nvSpPr>
        <p:spPr/>
        <p:txBody>
          <a:bodyPr/>
          <a:lstStyle/>
          <a:p>
            <a:r>
              <a:rPr lang="en-US" dirty="0" smtClean="0"/>
              <a:t>Secondary</a:t>
            </a:r>
            <a:endParaRPr lang="en-US" dirty="0"/>
          </a:p>
        </p:txBody>
      </p:sp>
      <p:sp>
        <p:nvSpPr>
          <p:cNvPr id="6" name="Content Placeholder 5"/>
          <p:cNvSpPr>
            <a:spLocks noGrp="1"/>
          </p:cNvSpPr>
          <p:nvPr>
            <p:ph sz="quarter" idx="4"/>
          </p:nvPr>
        </p:nvSpPr>
        <p:spPr/>
        <p:txBody>
          <a:bodyPr/>
          <a:lstStyle/>
          <a:p>
            <a:r>
              <a:rPr lang="en-US" dirty="0" smtClean="0"/>
              <a:t>Scalability</a:t>
            </a:r>
          </a:p>
          <a:p>
            <a:r>
              <a:rPr lang="en-US" dirty="0" smtClean="0"/>
              <a:t>Cost</a:t>
            </a:r>
          </a:p>
          <a:p>
            <a:r>
              <a:rPr lang="en-US" dirty="0" smtClean="0"/>
              <a:t>Usability</a:t>
            </a:r>
          </a:p>
          <a:p>
            <a:r>
              <a:rPr lang="en-US" strike="sngStrike" dirty="0" smtClean="0"/>
              <a:t>Privacy</a:t>
            </a:r>
          </a:p>
          <a:p>
            <a:r>
              <a:rPr lang="en-US" dirty="0" smtClean="0"/>
              <a:t>Trust anchor/hierarchy</a:t>
            </a:r>
          </a:p>
          <a:p>
            <a:r>
              <a:rPr lang="en-US" dirty="0" smtClean="0"/>
              <a:t>State availability: on/off-line</a:t>
            </a:r>
            <a:endParaRPr lang="en-US" dirty="0"/>
          </a:p>
        </p:txBody>
      </p:sp>
      <p:sp>
        <p:nvSpPr>
          <p:cNvPr id="7" name="TextBox 6"/>
          <p:cNvSpPr txBox="1"/>
          <p:nvPr/>
        </p:nvSpPr>
        <p:spPr>
          <a:xfrm>
            <a:off x="2106156" y="5941497"/>
            <a:ext cx="5213950" cy="369332"/>
          </a:xfrm>
          <a:prstGeom prst="rect">
            <a:avLst/>
          </a:prstGeom>
          <a:noFill/>
        </p:spPr>
        <p:txBody>
          <a:bodyPr wrap="none" rtlCol="0">
            <a:spAutoFit/>
          </a:bodyPr>
          <a:lstStyle/>
          <a:p>
            <a:r>
              <a:rPr lang="en-US" dirty="0" smtClean="0"/>
              <a:t>Transparency: Continuous Auditability, Accountability</a:t>
            </a:r>
            <a:endParaRPr lang="en-US" dirty="0"/>
          </a:p>
        </p:txBody>
      </p:sp>
    </p:spTree>
    <p:extLst>
      <p:ext uri="{BB962C8B-B14F-4D97-AF65-F5344CB8AC3E}">
        <p14:creationId xmlns:p14="http://schemas.microsoft.com/office/powerpoint/2010/main" val="327217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Architecture Analogy</a:t>
            </a:r>
            <a:endParaRPr lang="en-US" dirty="0"/>
          </a:p>
        </p:txBody>
      </p:sp>
      <p:sp>
        <p:nvSpPr>
          <p:cNvPr id="3" name="Content Placeholder 2"/>
          <p:cNvSpPr>
            <a:spLocks noGrp="1"/>
          </p:cNvSpPr>
          <p:nvPr>
            <p:ph idx="1"/>
          </p:nvPr>
        </p:nvSpPr>
        <p:spPr/>
        <p:txBody>
          <a:bodyPr/>
          <a:lstStyle/>
          <a:p>
            <a:r>
              <a:rPr lang="en-US" dirty="0" smtClean="0"/>
              <a:t>It is a common communication bus running across organizations for </a:t>
            </a:r>
          </a:p>
          <a:p>
            <a:pPr lvl="1"/>
            <a:r>
              <a:rPr lang="en-US" dirty="0" smtClean="0"/>
              <a:t>Control, and </a:t>
            </a:r>
          </a:p>
          <a:p>
            <a:pPr lvl="1"/>
            <a:r>
              <a:rPr lang="en-US" dirty="0" smtClean="0"/>
              <a:t>Data</a:t>
            </a:r>
            <a:endParaRPr lang="en-US" dirty="0"/>
          </a:p>
        </p:txBody>
      </p:sp>
    </p:spTree>
    <p:extLst>
      <p:ext uri="{BB962C8B-B14F-4D97-AF65-F5344CB8AC3E}">
        <p14:creationId xmlns:p14="http://schemas.microsoft.com/office/powerpoint/2010/main" val="4149626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3" name="Content Placeholder 2"/>
          <p:cNvSpPr>
            <a:spLocks noGrp="1"/>
          </p:cNvSpPr>
          <p:nvPr>
            <p:ph idx="1"/>
          </p:nvPr>
        </p:nvSpPr>
        <p:spPr/>
        <p:txBody>
          <a:bodyPr/>
          <a:lstStyle/>
          <a:p>
            <a:r>
              <a:rPr lang="en-US" dirty="0" smtClean="0"/>
              <a:t>Transparency </a:t>
            </a:r>
            <a:r>
              <a:rPr lang="en-US" dirty="0" err="1" smtClean="0"/>
              <a:t>vs</a:t>
            </a:r>
            <a:r>
              <a:rPr lang="en-US" dirty="0" smtClean="0"/>
              <a:t> Privacy/Anonymity</a:t>
            </a:r>
          </a:p>
          <a:p>
            <a:r>
              <a:rPr lang="en-US" dirty="0" smtClean="0"/>
              <a:t>Off-chain data storage</a:t>
            </a:r>
          </a:p>
          <a:p>
            <a:r>
              <a:rPr lang="en-US" dirty="0" smtClean="0"/>
              <a:t>Preventing the leakage of business logic through </a:t>
            </a:r>
            <a:r>
              <a:rPr lang="en-US" smtClean="0"/>
              <a:t>smart contracts</a:t>
            </a:r>
            <a:endParaRPr lang="en-US" dirty="0"/>
          </a:p>
        </p:txBody>
      </p:sp>
    </p:spTree>
    <p:extLst>
      <p:ext uri="{BB962C8B-B14F-4D97-AF65-F5344CB8AC3E}">
        <p14:creationId xmlns:p14="http://schemas.microsoft.com/office/powerpoint/2010/main" val="378231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Privacy as a currency: Un-regulated?</a:t>
            </a:r>
            <a:r>
              <a:rPr lang="en-US" dirty="0"/>
              <a:t/>
            </a:r>
            <a:br>
              <a:rPr lang="en-US" dirty="0"/>
            </a:br>
            <a:r>
              <a:rPr lang="en-US" dirty="0"/>
              <a:t>https://</a:t>
            </a:r>
            <a:r>
              <a:rPr lang="en-US" dirty="0" err="1"/>
              <a:t>doi.org</a:t>
            </a:r>
            <a:r>
              <a:rPr lang="en-US" dirty="0"/>
              <a:t>/10.5220/</a:t>
            </a:r>
            <a:r>
              <a:rPr lang="en-US" dirty="0" smtClean="0"/>
              <a:t>0006478705860595</a:t>
            </a:r>
            <a:br>
              <a:rPr lang="en-US" dirty="0" smtClean="0"/>
            </a:br>
            <a:r>
              <a:rPr lang="en-US" sz="1400" dirty="0" smtClean="0"/>
              <a:t>Vishwas T Patil and RK Shyamasundar</a:t>
            </a:r>
            <a:br>
              <a:rPr lang="en-US" sz="1400" dirty="0" smtClean="0"/>
            </a:br>
            <a:endParaRPr lang="en-US" sz="1400" dirty="0" smtClean="0"/>
          </a:p>
          <a:p>
            <a:r>
              <a:rPr lang="en-US" sz="1400" dirty="0" smtClean="0"/>
              <a:t>Read the Privacy-by-design section that briefly describes use of blockchain to build a platform for personal data life cycle management.</a:t>
            </a:r>
          </a:p>
          <a:p>
            <a:r>
              <a:rPr lang="en-US" dirty="0" err="1" smtClean="0"/>
              <a:t>MedRec</a:t>
            </a:r>
            <a:r>
              <a:rPr lang="en-US" dirty="0"/>
              <a:t> http://</a:t>
            </a:r>
            <a:r>
              <a:rPr lang="en-US" dirty="0" err="1"/>
              <a:t>dci.mit.edu</a:t>
            </a:r>
            <a:r>
              <a:rPr lang="en-US" dirty="0"/>
              <a:t>/assets/papers/</a:t>
            </a:r>
            <a:r>
              <a:rPr lang="en-US"/>
              <a:t>eckblaw.pdf</a:t>
            </a:r>
            <a:endParaRPr lang="en-US" dirty="0"/>
          </a:p>
        </p:txBody>
      </p:sp>
    </p:spTree>
    <p:extLst>
      <p:ext uri="{BB962C8B-B14F-4D97-AF65-F5344CB8AC3E}">
        <p14:creationId xmlns:p14="http://schemas.microsoft.com/office/powerpoint/2010/main" val="1675090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TotalTime>
  <Words>173</Words>
  <Application>Microsoft Macintosh PowerPoint</Application>
  <PresentationFormat>On-screen Show (4:3)</PresentationFormat>
  <Paragraphs>45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Security &amp; Privacy</vt:lpstr>
      <vt:lpstr>PowerPoint Presentation</vt:lpstr>
      <vt:lpstr>Security Properties</vt:lpstr>
      <vt:lpstr>Security Properties</vt:lpstr>
      <vt:lpstr>Computer Architecture Analogy</vt:lpstr>
      <vt:lpstr>Privacy</vt:lpstr>
      <vt:lpstr>References</vt:lpstr>
    </vt:vector>
  </TitlesOfParts>
  <Company>grammar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&amp; Privacy</dc:title>
  <dc:creator>panini</dc:creator>
  <cp:lastModifiedBy>panini</cp:lastModifiedBy>
  <cp:revision>7</cp:revision>
  <dcterms:created xsi:type="dcterms:W3CDTF">2017-12-17T01:29:49Z</dcterms:created>
  <dcterms:modified xsi:type="dcterms:W3CDTF">2017-12-18T18:23:04Z</dcterms:modified>
</cp:coreProperties>
</file>