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8" r:id="rId5"/>
    <p:sldId id="259" r:id="rId6"/>
    <p:sldId id="260" r:id="rId7"/>
    <p:sldId id="267"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12/17/2017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dirty="0"/>
              <a:t>12/17/2017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712588-04B1-427B-82EE-E8DB90309F08}" type="datetimeFigureOut">
              <a:rPr lang="en-US" dirty="0"/>
              <a:t>12/17/2017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12/17/2017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12/17/2017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12/17/2017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Reputation Management on Blockchain</a:t>
            </a:r>
          </a:p>
        </p:txBody>
      </p:sp>
      <p:sp>
        <p:nvSpPr>
          <p:cNvPr id="3" name="Subtitle 2"/>
          <p:cNvSpPr>
            <a:spLocks noGrp="1"/>
          </p:cNvSpPr>
          <p:nvPr>
            <p:ph type="subTitle" idx="1"/>
          </p:nvPr>
        </p:nvSpPr>
        <p:spPr/>
        <p:txBody>
          <a:bodyPr/>
          <a:lstStyle/>
          <a:p>
            <a:r>
              <a:rPr lang="en-US"/>
              <a:t>Wipro Technologies</a:t>
            </a:r>
          </a:p>
        </p:txBody>
      </p:sp>
    </p:spTree>
    <p:extLst>
      <p:ext uri="{BB962C8B-B14F-4D97-AF65-F5344CB8AC3E}">
        <p14:creationId xmlns:p14="http://schemas.microsoft.com/office/powerpoint/2010/main" val="521040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C6014-5186-497C-8D32-20E9B82833B3}"/>
              </a:ext>
            </a:extLst>
          </p:cNvPr>
          <p:cNvSpPr>
            <a:spLocks noGrp="1"/>
          </p:cNvSpPr>
          <p:nvPr>
            <p:ph type="title"/>
          </p:nvPr>
        </p:nvSpPr>
        <p:spPr/>
        <p:txBody>
          <a:bodyPr/>
          <a:lstStyle/>
          <a:p>
            <a:r>
              <a:rPr lang="en-US"/>
              <a:t>Challenges</a:t>
            </a:r>
          </a:p>
        </p:txBody>
      </p:sp>
      <p:sp>
        <p:nvSpPr>
          <p:cNvPr id="3" name="Content Placeholder 2">
            <a:extLst>
              <a:ext uri="{FF2B5EF4-FFF2-40B4-BE49-F238E27FC236}">
                <a16:creationId xmlns:a16="http://schemas.microsoft.com/office/drawing/2014/main" id="{D0E49C26-B348-4F42-A89B-220B8CC825D3}"/>
              </a:ext>
            </a:extLst>
          </p:cNvPr>
          <p:cNvSpPr>
            <a:spLocks noGrp="1"/>
          </p:cNvSpPr>
          <p:nvPr>
            <p:ph idx="1"/>
          </p:nvPr>
        </p:nvSpPr>
        <p:spPr/>
        <p:txBody>
          <a:bodyPr vert="horz" lIns="91440" tIns="45720" rIns="91440" bIns="45720" rtlCol="0" anchor="t">
            <a:normAutofit/>
          </a:bodyPr>
          <a:lstStyle/>
          <a:p>
            <a:r>
              <a:rPr lang="en-US"/>
              <a:t>Private-Keys being lost</a:t>
            </a:r>
          </a:p>
          <a:p>
            <a:r>
              <a:rPr lang="en-US"/>
              <a:t>Handling defaulter's use cases</a:t>
            </a:r>
          </a:p>
          <a:p>
            <a:r>
              <a:rPr lang="en-US"/>
              <a:t>SMS not reaching users</a:t>
            </a:r>
          </a:p>
          <a:p>
            <a:r>
              <a:rPr lang="en-US"/>
              <a:t>Preserving user privacy on blockchain</a:t>
            </a:r>
          </a:p>
          <a:p>
            <a:endParaRPr lang="en-US"/>
          </a:p>
        </p:txBody>
      </p:sp>
    </p:spTree>
    <p:extLst>
      <p:ext uri="{BB962C8B-B14F-4D97-AF65-F5344CB8AC3E}">
        <p14:creationId xmlns:p14="http://schemas.microsoft.com/office/powerpoint/2010/main" val="3240522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88A43-3465-45D7-BF24-91AA7A38BACA}"/>
              </a:ext>
            </a:extLst>
          </p:cNvPr>
          <p:cNvSpPr>
            <a:spLocks noGrp="1"/>
          </p:cNvSpPr>
          <p:nvPr>
            <p:ph type="title"/>
          </p:nvPr>
        </p:nvSpPr>
        <p:spPr/>
        <p:txBody>
          <a:bodyPr/>
          <a:lstStyle/>
          <a:p>
            <a:r>
              <a:rPr lang="en-US"/>
              <a:t>About the product</a:t>
            </a:r>
          </a:p>
        </p:txBody>
      </p:sp>
      <p:sp>
        <p:nvSpPr>
          <p:cNvPr id="3" name="Content Placeholder 2">
            <a:extLst>
              <a:ext uri="{FF2B5EF4-FFF2-40B4-BE49-F238E27FC236}">
                <a16:creationId xmlns:a16="http://schemas.microsoft.com/office/drawing/2014/main" id="{A629470F-484F-45EB-9883-F1FA44628D79}"/>
              </a:ext>
            </a:extLst>
          </p:cNvPr>
          <p:cNvSpPr>
            <a:spLocks noGrp="1"/>
          </p:cNvSpPr>
          <p:nvPr>
            <p:ph idx="1"/>
          </p:nvPr>
        </p:nvSpPr>
        <p:spPr/>
        <p:txBody>
          <a:bodyPr vert="horz" lIns="91440" tIns="45720" rIns="91440" bIns="45720" rtlCol="0" anchor="t">
            <a:normAutofit/>
          </a:bodyPr>
          <a:lstStyle/>
          <a:p>
            <a:r>
              <a:rPr lang="en-US"/>
              <a:t>A reputation management system on blockchain</a:t>
            </a:r>
          </a:p>
          <a:p>
            <a:r>
              <a:rPr lang="en-US"/>
              <a:t>Provides an effective digital foot-print on a blockchain based network</a:t>
            </a:r>
          </a:p>
          <a:p>
            <a:r>
              <a:rPr lang="en-US"/>
              <a:t>The system uses micro transaction of every person as inputs to determine the credibility of a person</a:t>
            </a:r>
          </a:p>
          <a:p>
            <a:r>
              <a:rPr lang="en-US"/>
              <a:t>The system helps shopkeeper increase the footfall to their shop and also improve their reputation based on number of loans dispensed and collected back.</a:t>
            </a:r>
          </a:p>
        </p:txBody>
      </p:sp>
    </p:spTree>
    <p:extLst>
      <p:ext uri="{BB962C8B-B14F-4D97-AF65-F5344CB8AC3E}">
        <p14:creationId xmlns:p14="http://schemas.microsoft.com/office/powerpoint/2010/main" val="3997937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3047-87AE-47F5-9A37-220476AAEA33}"/>
              </a:ext>
            </a:extLst>
          </p:cNvPr>
          <p:cNvSpPr>
            <a:spLocks noGrp="1"/>
          </p:cNvSpPr>
          <p:nvPr>
            <p:ph type="title"/>
          </p:nvPr>
        </p:nvSpPr>
        <p:spPr/>
        <p:txBody>
          <a:bodyPr/>
          <a:lstStyle/>
          <a:p>
            <a:r>
              <a:rPr lang="en-US"/>
              <a:t>Why</a:t>
            </a:r>
            <a:r>
              <a:rPr lang="en-US">
                <a:solidFill>
                  <a:srgbClr val="90C226"/>
                </a:solidFill>
              </a:rPr>
              <a:t> do we need reputation system ?</a:t>
            </a:r>
            <a:endParaRPr lang="en-US">
              <a:solidFill>
                <a:schemeClr val="tx1"/>
              </a:solidFill>
            </a:endParaRPr>
          </a:p>
        </p:txBody>
      </p:sp>
      <p:sp>
        <p:nvSpPr>
          <p:cNvPr id="3" name="Content Placeholder 2">
            <a:extLst>
              <a:ext uri="{FF2B5EF4-FFF2-40B4-BE49-F238E27FC236}">
                <a16:creationId xmlns:a16="http://schemas.microsoft.com/office/drawing/2014/main" id="{331E72B6-177A-459D-90C5-20274DCE909C}"/>
              </a:ext>
            </a:extLst>
          </p:cNvPr>
          <p:cNvSpPr>
            <a:spLocks noGrp="1"/>
          </p:cNvSpPr>
          <p:nvPr>
            <p:ph idx="1"/>
          </p:nvPr>
        </p:nvSpPr>
        <p:spPr/>
        <p:txBody>
          <a:bodyPr vert="horz" lIns="91440" tIns="45720" rIns="91440" bIns="45720" rtlCol="0" anchor="t">
            <a:normAutofit/>
          </a:bodyPr>
          <a:lstStyle/>
          <a:p>
            <a:r>
              <a:rPr lang="en-US"/>
              <a:t>A significant population doesn’t come under banking sector.</a:t>
            </a:r>
          </a:p>
          <a:p>
            <a:r>
              <a:rPr lang="en-US"/>
              <a:t>Unavailability of credit to start small businesses</a:t>
            </a:r>
          </a:p>
          <a:p>
            <a:r>
              <a:rPr lang="en-US"/>
              <a:t>Cost of serving the micro-loan is high</a:t>
            </a:r>
          </a:p>
          <a:p>
            <a:r>
              <a:rPr lang="en-US"/>
              <a:t>To help people give access to formal line of credit for small finances and business</a:t>
            </a:r>
          </a:p>
        </p:txBody>
      </p:sp>
    </p:spTree>
    <p:extLst>
      <p:ext uri="{BB962C8B-B14F-4D97-AF65-F5344CB8AC3E}">
        <p14:creationId xmlns:p14="http://schemas.microsoft.com/office/powerpoint/2010/main" val="2539024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B77D8-B445-41BD-8C34-56D1933D4F46}"/>
              </a:ext>
            </a:extLst>
          </p:cNvPr>
          <p:cNvSpPr>
            <a:spLocks noGrp="1"/>
          </p:cNvSpPr>
          <p:nvPr>
            <p:ph type="title"/>
          </p:nvPr>
        </p:nvSpPr>
        <p:spPr/>
        <p:txBody>
          <a:bodyPr/>
          <a:lstStyle/>
          <a:p>
            <a:r>
              <a:rPr lang="en-US"/>
              <a:t>How do we achieve this ?</a:t>
            </a:r>
          </a:p>
        </p:txBody>
      </p:sp>
      <p:sp>
        <p:nvSpPr>
          <p:cNvPr id="3" name="Content Placeholder 2">
            <a:extLst>
              <a:ext uri="{FF2B5EF4-FFF2-40B4-BE49-F238E27FC236}">
                <a16:creationId xmlns:a16="http://schemas.microsoft.com/office/drawing/2014/main" id="{E25C219F-4944-4D41-BCCC-19E0E76F59D0}"/>
              </a:ext>
            </a:extLst>
          </p:cNvPr>
          <p:cNvSpPr>
            <a:spLocks noGrp="1"/>
          </p:cNvSpPr>
          <p:nvPr>
            <p:ph idx="1"/>
          </p:nvPr>
        </p:nvSpPr>
        <p:spPr/>
        <p:txBody>
          <a:bodyPr vert="horz" lIns="91440" tIns="45720" rIns="91440" bIns="45720" rtlCol="0" anchor="t">
            <a:normAutofit/>
          </a:bodyPr>
          <a:lstStyle/>
          <a:p>
            <a:r>
              <a:rPr lang="en-US"/>
              <a:t>Need a unique identity for every person in the system/network, currently  which is offered by Aadhar service</a:t>
            </a:r>
          </a:p>
          <a:p>
            <a:r>
              <a:rPr lang="en-US"/>
              <a:t>Shopkeepers who act as interfaces for dispensing and collecting the micro-loans.</a:t>
            </a:r>
          </a:p>
          <a:p>
            <a:r>
              <a:rPr lang="en-US"/>
              <a:t>By bringing formal lending authority(bank) or consortium of banks who are willing to participate in the network.</a:t>
            </a:r>
          </a:p>
          <a:p>
            <a:r>
              <a:rPr lang="en-US"/>
              <a:t>Series of smart contracts on blockchain which make the process trustless, transparent and efficient(user directed)</a:t>
            </a:r>
          </a:p>
          <a:p>
            <a:r>
              <a:rPr lang="en-US"/>
              <a:t>Using this blockchain as a source of truth for determining reputation</a:t>
            </a:r>
          </a:p>
          <a:p>
            <a:endParaRPr lang="en-US"/>
          </a:p>
          <a:p>
            <a:endParaRPr lang="en-US"/>
          </a:p>
          <a:p>
            <a:endParaRPr lang="en-US"/>
          </a:p>
        </p:txBody>
      </p:sp>
    </p:spTree>
    <p:extLst>
      <p:ext uri="{BB962C8B-B14F-4D97-AF65-F5344CB8AC3E}">
        <p14:creationId xmlns:p14="http://schemas.microsoft.com/office/powerpoint/2010/main" val="2008052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A268E-C5C3-44EB-9DD7-71A328C18395}"/>
              </a:ext>
            </a:extLst>
          </p:cNvPr>
          <p:cNvSpPr>
            <a:spLocks noGrp="1"/>
          </p:cNvSpPr>
          <p:nvPr>
            <p:ph type="title"/>
          </p:nvPr>
        </p:nvSpPr>
        <p:spPr/>
        <p:txBody>
          <a:bodyPr/>
          <a:lstStyle/>
          <a:p>
            <a:r>
              <a:rPr lang="en-US"/>
              <a:t>How do I join this network?</a:t>
            </a:r>
          </a:p>
        </p:txBody>
      </p:sp>
      <p:sp>
        <p:nvSpPr>
          <p:cNvPr id="3" name="Content Placeholder 2">
            <a:extLst>
              <a:ext uri="{FF2B5EF4-FFF2-40B4-BE49-F238E27FC236}">
                <a16:creationId xmlns:a16="http://schemas.microsoft.com/office/drawing/2014/main" id="{A30AEF86-246F-4027-8E8D-BF1B47462EEC}"/>
              </a:ext>
            </a:extLst>
          </p:cNvPr>
          <p:cNvSpPr>
            <a:spLocks noGrp="1"/>
          </p:cNvSpPr>
          <p:nvPr>
            <p:ph idx="1"/>
          </p:nvPr>
        </p:nvSpPr>
        <p:spPr/>
        <p:txBody>
          <a:bodyPr vert="horz" lIns="91440" tIns="45720" rIns="91440" bIns="45720" rtlCol="0" anchor="t">
            <a:normAutofit/>
          </a:bodyPr>
          <a:lstStyle/>
          <a:p>
            <a:r>
              <a:rPr lang="en-US"/>
              <a:t>Aadhar card</a:t>
            </a:r>
          </a:p>
          <a:p>
            <a:r>
              <a:rPr lang="en-US"/>
              <a:t>SMS enabled mobile</a:t>
            </a:r>
          </a:p>
          <a:p>
            <a:r>
              <a:rPr lang="en-US"/>
              <a:t>Bank account</a:t>
            </a:r>
            <a:endParaRPr lang="en-US">
              <a:solidFill>
                <a:schemeClr val="tx1"/>
              </a:solidFill>
            </a:endParaRPr>
          </a:p>
          <a:p>
            <a:endParaRPr lang="en-US"/>
          </a:p>
          <a:p>
            <a:endParaRPr lang="en-US"/>
          </a:p>
          <a:p>
            <a:r>
              <a:rPr lang="en-US"/>
              <a:t>Visit a merchant.</a:t>
            </a:r>
          </a:p>
          <a:p>
            <a:r>
              <a:rPr lang="en-US"/>
              <a:t>authenticate with Aadhar card</a:t>
            </a:r>
            <a:r>
              <a:rPr lang="en-US">
                <a:solidFill>
                  <a:srgbClr val="404040"/>
                </a:solidFill>
              </a:rPr>
              <a:t>.</a:t>
            </a:r>
            <a:endParaRPr lang="en-US">
              <a:solidFill>
                <a:srgbClr val="000000"/>
              </a:solidFill>
            </a:endParaRPr>
          </a:p>
          <a:p>
            <a:r>
              <a:rPr lang="en-US"/>
              <a:t>Send SMS from mobile to get registered.</a:t>
            </a:r>
          </a:p>
          <a:p>
            <a:r>
              <a:rPr lang="en-US">
                <a:solidFill>
                  <a:srgbClr val="404040"/>
                </a:solidFill>
              </a:rPr>
              <a:t>Receive the private-keys.</a:t>
            </a:r>
          </a:p>
        </p:txBody>
      </p:sp>
    </p:spTree>
    <p:extLst>
      <p:ext uri="{BB962C8B-B14F-4D97-AF65-F5344CB8AC3E}">
        <p14:creationId xmlns:p14="http://schemas.microsoft.com/office/powerpoint/2010/main" val="2651442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30929-646A-4741-BEBE-5CBEAFC61D44}"/>
              </a:ext>
            </a:extLst>
          </p:cNvPr>
          <p:cNvSpPr>
            <a:spLocks noGrp="1"/>
          </p:cNvSpPr>
          <p:nvPr>
            <p:ph type="title"/>
          </p:nvPr>
        </p:nvSpPr>
        <p:spPr/>
        <p:txBody>
          <a:bodyPr/>
          <a:lstStyle/>
          <a:p>
            <a:r>
              <a:rPr lang="en-US"/>
              <a:t>Overview of the architecture</a:t>
            </a:r>
            <a:endParaRPr lang="en-US" err="1"/>
          </a:p>
        </p:txBody>
      </p:sp>
      <p:pic>
        <p:nvPicPr>
          <p:cNvPr id="4" name="Picture 4" descr="architecture.png">
            <a:extLst>
              <a:ext uri="{FF2B5EF4-FFF2-40B4-BE49-F238E27FC236}">
                <a16:creationId xmlns:a16="http://schemas.microsoft.com/office/drawing/2014/main" id="{4433EB59-2BF6-4E2F-AA2D-82E8149DC6CB}"/>
              </a:ext>
            </a:extLst>
          </p:cNvPr>
          <p:cNvPicPr>
            <a:picLocks noGrp="1" noChangeAspect="1"/>
          </p:cNvPicPr>
          <p:nvPr>
            <p:ph idx="1"/>
          </p:nvPr>
        </p:nvPicPr>
        <p:blipFill>
          <a:blip r:embed="rId2"/>
          <a:stretch>
            <a:fillRect/>
          </a:stretch>
        </p:blipFill>
        <p:spPr>
          <a:xfrm>
            <a:off x="160391" y="1390423"/>
            <a:ext cx="9535977" cy="4790387"/>
          </a:xfrm>
          <a:prstGeom prst="rect">
            <a:avLst/>
          </a:prstGeom>
        </p:spPr>
      </p:pic>
    </p:spTree>
    <p:extLst>
      <p:ext uri="{BB962C8B-B14F-4D97-AF65-F5344CB8AC3E}">
        <p14:creationId xmlns:p14="http://schemas.microsoft.com/office/powerpoint/2010/main" val="1700137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20DB0-2FBF-4DAE-95A3-0DBF28D481D5}"/>
              </a:ext>
            </a:extLst>
          </p:cNvPr>
          <p:cNvSpPr>
            <a:spLocks noGrp="1"/>
          </p:cNvSpPr>
          <p:nvPr>
            <p:ph type="title"/>
          </p:nvPr>
        </p:nvSpPr>
        <p:spPr/>
        <p:txBody>
          <a:bodyPr/>
          <a:lstStyle/>
          <a:p>
            <a:r>
              <a:rPr lang="en-US"/>
              <a:t>Process/Flows included</a:t>
            </a:r>
          </a:p>
        </p:txBody>
      </p:sp>
      <p:sp>
        <p:nvSpPr>
          <p:cNvPr id="3" name="Content Placeholder 2">
            <a:extLst>
              <a:ext uri="{FF2B5EF4-FFF2-40B4-BE49-F238E27FC236}">
                <a16:creationId xmlns:a16="http://schemas.microsoft.com/office/drawing/2014/main" id="{6BAC3CA7-0534-48DE-9415-9B7FADA37EDB}"/>
              </a:ext>
            </a:extLst>
          </p:cNvPr>
          <p:cNvSpPr>
            <a:spLocks noGrp="1"/>
          </p:cNvSpPr>
          <p:nvPr>
            <p:ph idx="1"/>
          </p:nvPr>
        </p:nvSpPr>
        <p:spPr/>
        <p:txBody>
          <a:bodyPr vert="horz" lIns="91440" tIns="45720" rIns="91440" bIns="45720" rtlCol="0" anchor="t">
            <a:normAutofit/>
          </a:bodyPr>
          <a:lstStyle/>
          <a:p>
            <a:r>
              <a:rPr lang="en-US"/>
              <a:t>User on-boarding</a:t>
            </a:r>
          </a:p>
          <a:p>
            <a:r>
              <a:rPr lang="en-US"/>
              <a:t>Money Withdrawal</a:t>
            </a:r>
          </a:p>
          <a:p>
            <a:r>
              <a:rPr lang="en-US"/>
              <a:t>Getting loans</a:t>
            </a:r>
          </a:p>
          <a:p>
            <a:r>
              <a:rPr lang="en-US"/>
              <a:t>Repaying loans</a:t>
            </a:r>
          </a:p>
          <a:p>
            <a:r>
              <a:rPr lang="en-US"/>
              <a:t>Reputation management</a:t>
            </a:r>
          </a:p>
        </p:txBody>
      </p:sp>
    </p:spTree>
    <p:extLst>
      <p:ext uri="{BB962C8B-B14F-4D97-AF65-F5344CB8AC3E}">
        <p14:creationId xmlns:p14="http://schemas.microsoft.com/office/powerpoint/2010/main" val="4042534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E3C1F-E710-4817-9DB3-43742876FB3B}"/>
              </a:ext>
            </a:extLst>
          </p:cNvPr>
          <p:cNvSpPr>
            <a:spLocks noGrp="1"/>
          </p:cNvSpPr>
          <p:nvPr>
            <p:ph type="title"/>
          </p:nvPr>
        </p:nvSpPr>
        <p:spPr/>
        <p:txBody>
          <a:bodyPr/>
          <a:lstStyle/>
          <a:p>
            <a:r>
              <a:rPr lang="en-US"/>
              <a:t>Contracts</a:t>
            </a:r>
          </a:p>
        </p:txBody>
      </p:sp>
      <p:sp>
        <p:nvSpPr>
          <p:cNvPr id="3" name="Content Placeholder 2">
            <a:extLst>
              <a:ext uri="{FF2B5EF4-FFF2-40B4-BE49-F238E27FC236}">
                <a16:creationId xmlns:a16="http://schemas.microsoft.com/office/drawing/2014/main" id="{CEEE1097-4996-4F15-989D-A056D6938C2A}"/>
              </a:ext>
            </a:extLst>
          </p:cNvPr>
          <p:cNvSpPr>
            <a:spLocks noGrp="1"/>
          </p:cNvSpPr>
          <p:nvPr>
            <p:ph idx="1"/>
          </p:nvPr>
        </p:nvSpPr>
        <p:spPr/>
        <p:txBody>
          <a:bodyPr vert="horz" lIns="91440" tIns="45720" rIns="91440" bIns="45720" rtlCol="0" anchor="t">
            <a:normAutofit lnSpcReduction="10000"/>
          </a:bodyPr>
          <a:lstStyle/>
          <a:p>
            <a:r>
              <a:rPr lang="en-US"/>
              <a:t>The five major contracts would be deployed to the blockchain network</a:t>
            </a:r>
          </a:p>
          <a:p>
            <a:pPr lvl="1">
              <a:buFont typeface="Wingdings 3"/>
            </a:pPr>
            <a:r>
              <a:rPr lang="en-US"/>
              <a:t>User Contracts</a:t>
            </a:r>
          </a:p>
          <a:p>
            <a:pPr lvl="1">
              <a:buFont typeface="Wingdings 3"/>
            </a:pPr>
            <a:r>
              <a:rPr lang="en-US"/>
              <a:t>Bank Account Contracts</a:t>
            </a:r>
          </a:p>
          <a:p>
            <a:pPr lvl="1">
              <a:buFont typeface="Wingdings 3"/>
            </a:pPr>
            <a:r>
              <a:rPr lang="en-US"/>
              <a:t>Loan Contracts</a:t>
            </a:r>
          </a:p>
          <a:p>
            <a:pPr lvl="1">
              <a:buFont typeface="Wingdings 3"/>
            </a:pPr>
            <a:r>
              <a:rPr lang="en-US"/>
              <a:t>Funding Contracts</a:t>
            </a:r>
          </a:p>
          <a:p>
            <a:pPr lvl="1">
              <a:buFont typeface="Wingdings 3"/>
            </a:pPr>
            <a:r>
              <a:rPr lang="en-US"/>
              <a:t>Reputation Contracts</a:t>
            </a:r>
          </a:p>
          <a:p>
            <a:r>
              <a:rPr lang="en-US"/>
              <a:t>User Contracts provides authentication to the other contracts.</a:t>
            </a:r>
          </a:p>
          <a:p>
            <a:r>
              <a:rPr lang="en-US"/>
              <a:t>Bank Account contracts are representation of bank account on blockchain</a:t>
            </a:r>
          </a:p>
          <a:p>
            <a:r>
              <a:rPr lang="en-US"/>
              <a:t>Loan Contracts contains the details and conditions for the loans</a:t>
            </a:r>
          </a:p>
          <a:p>
            <a:r>
              <a:rPr lang="en-US"/>
              <a:t>Fund Contracts encode the rules according to which funds need to be distributed </a:t>
            </a:r>
          </a:p>
        </p:txBody>
      </p:sp>
    </p:spTree>
    <p:extLst>
      <p:ext uri="{BB962C8B-B14F-4D97-AF65-F5344CB8AC3E}">
        <p14:creationId xmlns:p14="http://schemas.microsoft.com/office/powerpoint/2010/main" val="3414548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70980-2E8F-4911-8B16-537E3F931558}"/>
              </a:ext>
            </a:extLst>
          </p:cNvPr>
          <p:cNvSpPr>
            <a:spLocks noGrp="1"/>
          </p:cNvSpPr>
          <p:nvPr>
            <p:ph type="title"/>
          </p:nvPr>
        </p:nvSpPr>
        <p:spPr/>
        <p:txBody>
          <a:bodyPr/>
          <a:lstStyle/>
          <a:p>
            <a:r>
              <a:rPr lang="en-US"/>
              <a:t>Reputation Contracts</a:t>
            </a:r>
          </a:p>
        </p:txBody>
      </p:sp>
      <p:sp>
        <p:nvSpPr>
          <p:cNvPr id="3" name="Content Placeholder 2">
            <a:extLst>
              <a:ext uri="{FF2B5EF4-FFF2-40B4-BE49-F238E27FC236}">
                <a16:creationId xmlns:a16="http://schemas.microsoft.com/office/drawing/2014/main" id="{4B5B15D9-761F-4CC3-9D15-791A317051E8}"/>
              </a:ext>
            </a:extLst>
          </p:cNvPr>
          <p:cNvSpPr>
            <a:spLocks noGrp="1"/>
          </p:cNvSpPr>
          <p:nvPr>
            <p:ph idx="1"/>
          </p:nvPr>
        </p:nvSpPr>
        <p:spPr/>
        <p:txBody>
          <a:bodyPr vert="horz" lIns="91440" tIns="45720" rIns="91440" bIns="45720" rtlCol="0" anchor="t">
            <a:normAutofit/>
          </a:bodyPr>
          <a:lstStyle/>
          <a:p>
            <a:r>
              <a:rPr lang="en-US"/>
              <a:t>Since, reputation is a relative parameter, each bank will have its own method of calculating reputation. </a:t>
            </a:r>
          </a:p>
          <a:p>
            <a:r>
              <a:rPr lang="en-US"/>
              <a:t>Whenever there is a bank transaction the reputation is changed, that is, whenever a loan is taken or loan is paid back reputation of the user is affected.</a:t>
            </a:r>
          </a:p>
          <a:p>
            <a:r>
              <a:rPr lang="en-US"/>
              <a:t>Reputation will be calculated off-chain based on the rules of the loan providing entity. However, they will receive the inputs from reputation contracts regarding the transactions that needs to be considered while building the reputation. </a:t>
            </a:r>
          </a:p>
        </p:txBody>
      </p:sp>
    </p:spTree>
    <p:extLst>
      <p:ext uri="{BB962C8B-B14F-4D97-AF65-F5344CB8AC3E}">
        <p14:creationId xmlns:p14="http://schemas.microsoft.com/office/powerpoint/2010/main" val="115356178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10</Slides>
  <Notes>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Facet</vt:lpstr>
      <vt:lpstr>Reputation Management on Blockchain</vt:lpstr>
      <vt:lpstr>About the product</vt:lpstr>
      <vt:lpstr>Why do we need reputation system ?</vt:lpstr>
      <vt:lpstr>How do we achieve this ?</vt:lpstr>
      <vt:lpstr>How do I join this network?</vt:lpstr>
      <vt:lpstr>Overview of the architecture</vt:lpstr>
      <vt:lpstr>Process/Flows included</vt:lpstr>
      <vt:lpstr>Contracts</vt:lpstr>
      <vt:lpstr>Reputation Contracts</vt:lpstr>
      <vt:lpstr>Challenges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Reputation Management on Blockchain</dc:title>
  <cp:revision>2</cp:revision>
  <dcterms:modified xsi:type="dcterms:W3CDTF">2017-12-17T03:51:45Z</dcterms:modified>
</cp:coreProperties>
</file>