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7" r:id="rId6"/>
    <p:sldId id="266" r:id="rId7"/>
    <p:sldId id="264" r:id="rId8"/>
    <p:sldId id="263" r:id="rId9"/>
    <p:sldId id="259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669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745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130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77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626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21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0862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025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333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55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97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08BE3-B843-4E26-9BE8-A7C50F72DF65}" type="datetimeFigureOut">
              <a:rPr lang="en-IN" smtClean="0"/>
              <a:t>17-12-2017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0BA9A-C941-4480-8868-7B95CB9EB8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048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Market for Hashes: Economics of cryptocurrencies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IN" dirty="0" smtClean="0"/>
          </a:p>
          <a:p>
            <a:r>
              <a:rPr lang="en-IN" dirty="0" smtClean="0"/>
              <a:t>Sarthak Gaurav, SJMSOM, IIT B</a:t>
            </a:r>
          </a:p>
          <a:p>
            <a:r>
              <a:rPr lang="en-IN" dirty="0" smtClean="0"/>
              <a:t>December 17, 2017</a:t>
            </a:r>
          </a:p>
          <a:p>
            <a:r>
              <a:rPr lang="en-IN" dirty="0" smtClean="0"/>
              <a:t>IIT Bombay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099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Way forward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General equilibrium model that incorporates technology features</a:t>
            </a:r>
          </a:p>
          <a:p>
            <a:r>
              <a:rPr lang="en-IN" dirty="0" smtClean="0"/>
              <a:t>Optimal design and efficiency of systems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102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Cryptocurrency Market Structure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7042"/>
            <a:ext cx="10515600" cy="4399921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Oligopoly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- Few players with similar but differentiated products</a:t>
            </a:r>
          </a:p>
          <a:p>
            <a:pPr marL="0" indent="0">
              <a:buNone/>
            </a:pPr>
            <a:r>
              <a:rPr lang="en-IN" dirty="0" smtClean="0"/>
              <a:t> - Entry barriers </a:t>
            </a:r>
          </a:p>
          <a:p>
            <a:pPr>
              <a:buFontTx/>
              <a:buChar char="-"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r>
              <a:rPr lang="en-IN" dirty="0" smtClean="0">
                <a:solidFill>
                  <a:srgbClr val="FF0000"/>
                </a:solidFill>
              </a:rPr>
              <a:t>Asset class of Cryptocurrencies</a:t>
            </a:r>
          </a:p>
          <a:p>
            <a:pPr marL="0" indent="0">
              <a:buNone/>
            </a:pPr>
            <a:r>
              <a:rPr lang="en-IN" dirty="0" smtClean="0"/>
              <a:t>-  </a:t>
            </a:r>
            <a:r>
              <a:rPr lang="en-IN" b="1" dirty="0" smtClean="0"/>
              <a:t>Store of value</a:t>
            </a:r>
          </a:p>
          <a:p>
            <a:pPr>
              <a:buFontTx/>
              <a:buChar char="-"/>
            </a:pPr>
            <a:r>
              <a:rPr lang="en-IN" dirty="0" smtClean="0"/>
              <a:t>Medium of exchange</a:t>
            </a:r>
          </a:p>
          <a:p>
            <a:pPr>
              <a:buFontTx/>
              <a:buChar char="-"/>
            </a:pPr>
            <a:r>
              <a:rPr lang="en-IN" dirty="0" smtClean="0"/>
              <a:t>Unit of account</a:t>
            </a:r>
          </a:p>
          <a:p>
            <a:pPr>
              <a:buFontTx/>
              <a:buChar char="-"/>
            </a:pPr>
            <a:r>
              <a:rPr lang="en-IN" dirty="0" smtClean="0"/>
              <a:t>Deferring payments</a:t>
            </a:r>
          </a:p>
          <a:p>
            <a:pPr>
              <a:buFontTx/>
              <a:buChar char="-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879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Supply Side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Why “mine” in an inelastic supply? </a:t>
            </a:r>
          </a:p>
          <a:p>
            <a:pPr>
              <a:buFontTx/>
              <a:buChar char="-"/>
            </a:pPr>
            <a:r>
              <a:rPr lang="en-IN" dirty="0"/>
              <a:t>i</a:t>
            </a:r>
            <a:r>
              <a:rPr lang="en-IN" dirty="0" smtClean="0"/>
              <a:t>ncentives of participants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r>
              <a:rPr lang="en-IN" dirty="0" smtClean="0"/>
              <a:t>Redefining work: algorithms such as </a:t>
            </a:r>
            <a:r>
              <a:rPr lang="en-IN" dirty="0" err="1" smtClean="0"/>
              <a:t>PoW</a:t>
            </a: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returns to computational effort</a:t>
            </a:r>
          </a:p>
          <a:p>
            <a:pPr>
              <a:buFontTx/>
              <a:buChar char="-"/>
            </a:pPr>
            <a:r>
              <a:rPr lang="en-IN" dirty="0" smtClean="0"/>
              <a:t>welfare loss of different consensus protocols given the mining costs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342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Demand Side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IN" dirty="0" smtClean="0">
                <a:solidFill>
                  <a:srgbClr val="FF0000"/>
                </a:solidFill>
              </a:rPr>
              <a:t>Too high demand chasing a scarce but useful asset</a:t>
            </a:r>
          </a:p>
          <a:p>
            <a:pPr>
              <a:buFontTx/>
              <a:buChar char="-"/>
            </a:pPr>
            <a:r>
              <a:rPr lang="en-IN" dirty="0" smtClean="0"/>
              <a:t>Investment in computational power and ancillary markets</a:t>
            </a:r>
          </a:p>
          <a:p>
            <a:pPr>
              <a:buFontTx/>
              <a:buChar char="-"/>
            </a:pPr>
            <a:endParaRPr lang="en-IN" dirty="0"/>
          </a:p>
          <a:p>
            <a:pPr>
              <a:buFontTx/>
              <a:buChar char="-"/>
            </a:pPr>
            <a:r>
              <a:rPr lang="en-IN" dirty="0" smtClean="0"/>
              <a:t>Price discovery process: frequent cycles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- Transaction demand or Speculative demand?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6755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itcoin price hist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85" y="1487030"/>
            <a:ext cx="10005204" cy="472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Historical price of bitcoin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976223" y="6216740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1000" dirty="0" smtClean="0"/>
              <a:t>Source: https://www.buybitcoinworldwide.com/kb/investing-in-bitcoin/</a:t>
            </a:r>
            <a:endParaRPr lang="en-IN" sz="1000" dirty="0"/>
          </a:p>
        </p:txBody>
      </p:sp>
    </p:spTree>
    <p:extLst>
      <p:ext uri="{BB962C8B-B14F-4D97-AF65-F5344CB8AC3E}">
        <p14:creationId xmlns:p14="http://schemas.microsoft.com/office/powerpoint/2010/main" val="75693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Price Volatility or Mania?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Irrational exuberance</a:t>
            </a:r>
          </a:p>
          <a:p>
            <a:pPr marL="0" indent="0">
              <a:buNone/>
            </a:pPr>
            <a:r>
              <a:rPr lang="en-IN" dirty="0" smtClean="0"/>
              <a:t> -  extraordinary popular delusions and madness of crowds </a:t>
            </a:r>
          </a:p>
          <a:p>
            <a:pPr marL="0" indent="0">
              <a:buNone/>
            </a:pPr>
            <a:r>
              <a:rPr lang="en-IN" dirty="0" smtClean="0"/>
              <a:t>(Mackay 1841)</a:t>
            </a:r>
            <a:endParaRPr lang="en-IN" dirty="0"/>
          </a:p>
        </p:txBody>
      </p:sp>
      <p:pic>
        <p:nvPicPr>
          <p:cNvPr id="4" name="Picture 4" descr="Image result for tulip man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619" y="2811985"/>
            <a:ext cx="3122462" cy="3739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614913" y="6428609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1000" dirty="0" smtClean="0"/>
              <a:t>Source: http://www.thebubblebubble.com/tulip-mania/</a:t>
            </a:r>
            <a:endParaRPr lang="en-IN" sz="1000" dirty="0"/>
          </a:p>
        </p:txBody>
      </p:sp>
    </p:spTree>
    <p:extLst>
      <p:ext uri="{BB962C8B-B14F-4D97-AF65-F5344CB8AC3E}">
        <p14:creationId xmlns:p14="http://schemas.microsoft.com/office/powerpoint/2010/main" val="222199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Low cross-cryptocurrency price correlations</a:t>
            </a:r>
            <a:endParaRPr lang="en-IN" dirty="0"/>
          </a:p>
        </p:txBody>
      </p:sp>
      <p:pic>
        <p:nvPicPr>
          <p:cNvPr id="3074" name="Picture 2" descr="https://www.kaggle.io/svf/1495760/5f5b3462484847df13f2a26376b7856b/__results___files/__results___28_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291" y="1234940"/>
            <a:ext cx="5080659" cy="542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00689" y="6531097"/>
            <a:ext cx="38202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100" dirty="0" smtClean="0"/>
              <a:t>Source: https://www.kaggle.com/dbarkhorn/crypto-correlation</a:t>
            </a:r>
            <a:endParaRPr lang="en-IN" sz="1100" dirty="0"/>
          </a:p>
        </p:txBody>
      </p:sp>
    </p:spTree>
    <p:extLst>
      <p:ext uri="{BB962C8B-B14F-4D97-AF65-F5344CB8AC3E}">
        <p14:creationId xmlns:p14="http://schemas.microsoft.com/office/powerpoint/2010/main" val="31966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022457" cy="730430"/>
          </a:xfrm>
        </p:spPr>
        <p:txBody>
          <a:bodyPr/>
          <a:lstStyle/>
          <a:p>
            <a:r>
              <a:rPr lang="en-IN" dirty="0" smtClean="0"/>
              <a:t>Transaction costs in 2017</a:t>
            </a:r>
            <a:endParaRPr lang="en-IN" dirty="0"/>
          </a:p>
        </p:txBody>
      </p:sp>
      <p:pic>
        <p:nvPicPr>
          <p:cNvPr id="1026" name="Picture 2" descr="https://cdn.arstechnica.net/wp-content/uploads/2017/12/Screen-Shot-2017-12-11-at-8.56.00-AM-800x47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542" y="1200989"/>
            <a:ext cx="762000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331343" y="5811748"/>
            <a:ext cx="10022457" cy="730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1200" dirty="0" smtClean="0"/>
              <a:t>Source: Lee (2017)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340428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An ode to Hayek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i="1" dirty="0" smtClean="0"/>
              <a:t>The Denationalization of Money </a:t>
            </a:r>
            <a:r>
              <a:rPr lang="en-IN" dirty="0" smtClean="0"/>
              <a:t>(1974)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- Govt. monopoly over money is dangerous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- Private sector can print its own currency</a:t>
            </a:r>
          </a:p>
          <a:p>
            <a:pPr marL="0" indent="0">
              <a:buNone/>
            </a:pPr>
            <a:r>
              <a:rPr lang="en-IN" dirty="0" smtClean="0"/>
              <a:t>…but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Issues</a:t>
            </a:r>
            <a:r>
              <a:rPr lang="en-IN" dirty="0" smtClean="0"/>
              <a:t>: Hoarding, Network (transaction frequency and costs), Stability</a:t>
            </a:r>
          </a:p>
          <a:p>
            <a:pPr marL="0" indent="0">
              <a:buNone/>
            </a:pPr>
            <a:r>
              <a:rPr lang="en-IN" dirty="0" smtClean="0"/>
              <a:t>Power (computing) dynamics, </a:t>
            </a:r>
            <a:r>
              <a:rPr lang="en-IN" dirty="0" smtClean="0">
                <a:solidFill>
                  <a:srgbClr val="FF0000"/>
                </a:solidFill>
              </a:rPr>
              <a:t>REGULATION</a:t>
            </a:r>
            <a:endParaRPr lang="en-IN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04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241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The Market for Hashes: Economics of cryptocurrencies</vt:lpstr>
      <vt:lpstr>Cryptocurrency Market Structure</vt:lpstr>
      <vt:lpstr>Supply Side</vt:lpstr>
      <vt:lpstr>Demand Side</vt:lpstr>
      <vt:lpstr>Historical price of bitcoin</vt:lpstr>
      <vt:lpstr>Price Volatility or Mania?</vt:lpstr>
      <vt:lpstr>Low cross-cryptocurrency price correlations</vt:lpstr>
      <vt:lpstr>Transaction costs in 2017</vt:lpstr>
      <vt:lpstr>An ode to Hayek </vt:lpstr>
      <vt:lpstr>Way forward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 for Hashes: Economic Inquiry into Cryptocurrencies</dc:title>
  <dc:creator>Prof. Sarthak Gaurav</dc:creator>
  <cp:lastModifiedBy>Prof. Sarthak Gaurav</cp:lastModifiedBy>
  <cp:revision>24</cp:revision>
  <dcterms:created xsi:type="dcterms:W3CDTF">2017-12-17T07:03:53Z</dcterms:created>
  <dcterms:modified xsi:type="dcterms:W3CDTF">2017-12-17T10:57:07Z</dcterms:modified>
</cp:coreProperties>
</file>